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4"/>
  </p:notesMasterIdLst>
  <p:sldIdLst>
    <p:sldId id="256" r:id="rId3"/>
    <p:sldId id="293" r:id="rId4"/>
    <p:sldId id="302" r:id="rId5"/>
    <p:sldId id="309" r:id="rId6"/>
    <p:sldId id="308" r:id="rId7"/>
    <p:sldId id="310" r:id="rId8"/>
    <p:sldId id="306" r:id="rId9"/>
    <p:sldId id="305" r:id="rId10"/>
    <p:sldId id="307" r:id="rId11"/>
    <p:sldId id="311" r:id="rId12"/>
    <p:sldId id="298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93coh" initials="TUSG" lastIdx="1" clrIdx="0">
    <p:extLst>
      <p:ext uri="{19B8F6BF-5375-455C-9EA6-DF929625EA0E}">
        <p15:presenceInfo xmlns:p15="http://schemas.microsoft.com/office/powerpoint/2012/main" userId="8c6ffd240d1fc96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FFC5C5"/>
    <a:srgbClr val="740000"/>
    <a:srgbClr val="FFFFFF"/>
    <a:srgbClr val="E1EDF7"/>
    <a:srgbClr val="FBFBFB"/>
    <a:srgbClr val="F4F4F4"/>
    <a:srgbClr val="BFBFBF"/>
    <a:srgbClr val="41719C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15" autoAdjust="0"/>
    <p:restoredTop sz="90423" autoAdjust="0"/>
  </p:normalViewPr>
  <p:slideViewPr>
    <p:cSldViewPr snapToGrid="0">
      <p:cViewPr varScale="1">
        <p:scale>
          <a:sx n="111" d="100"/>
          <a:sy n="111" d="100"/>
        </p:scale>
        <p:origin x="7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DED04F-8FE4-4E9A-AA06-80495411320F}" type="datetimeFigureOut">
              <a:rPr lang="de-DE" smtClean="0"/>
              <a:t>28.04.24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84E59-D299-4471-8A54-752C6355022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733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190F2-4177-4635-973E-1ED00CF39CBE}" type="datetimeFigureOut">
              <a:rPr lang="de-DE" smtClean="0"/>
              <a:t>28.04.24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1BBC7-95B4-4E98-A0EA-DC16780A0DF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43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190F2-4177-4635-973E-1ED00CF39CBE}" type="datetimeFigureOut">
              <a:rPr lang="de-DE" smtClean="0"/>
              <a:t>28.04.24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1BBC7-95B4-4E98-A0EA-DC16780A0DF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2567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190F2-4177-4635-973E-1ED00CF39CBE}" type="datetimeFigureOut">
              <a:rPr lang="de-DE" smtClean="0"/>
              <a:t>28.04.24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1BBC7-95B4-4E98-A0EA-DC16780A0DF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5125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47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867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1"/>
            <a:ext cx="766981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667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9780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itel 2"/>
          <p:cNvSpPr>
            <a:spLocks noGrp="1"/>
          </p:cNvSpPr>
          <p:nvPr>
            <p:ph type="title"/>
          </p:nvPr>
        </p:nvSpPr>
        <p:spPr>
          <a:xfrm>
            <a:off x="425454" y="366079"/>
            <a:ext cx="11345332" cy="50774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Inter-disciplinary approach</a:t>
            </a:r>
            <a:endParaRPr lang="de-DE" dirty="0"/>
          </a:p>
        </p:txBody>
      </p:sp>
      <p:sp>
        <p:nvSpPr>
          <p:cNvPr id="9" name="Foliennummernplatzhalter 3"/>
          <p:cNvSpPr txBox="1">
            <a:spLocks/>
          </p:cNvSpPr>
          <p:nvPr userDrawn="1"/>
        </p:nvSpPr>
        <p:spPr>
          <a:xfrm>
            <a:off x="9033245" y="6473314"/>
            <a:ext cx="2736099" cy="365125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CE58CB1E-F828-4F11-99E0-327109AF9DA4}" type="slidenum">
              <a:rPr lang="de-DE" sz="1467" smtClean="0"/>
              <a:pPr/>
              <a:t>‹Nr.›</a:t>
            </a:fld>
            <a:endParaRPr lang="de-DE" sz="1467" dirty="0"/>
          </a:p>
        </p:txBody>
      </p:sp>
      <p:sp>
        <p:nvSpPr>
          <p:cNvPr id="11" name="Fußzeilenplatzhalter 4"/>
          <p:cNvSpPr txBox="1">
            <a:spLocks/>
          </p:cNvSpPr>
          <p:nvPr userDrawn="1"/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de-DE" sz="1467" dirty="0" err="1"/>
              <a:t>M.Sc</a:t>
            </a:r>
            <a:r>
              <a:rPr lang="de-DE" sz="1467" dirty="0"/>
              <a:t>. Paula Villa Fulton (TUM) | Project Week | 12.04.2023</a:t>
            </a:r>
            <a:endParaRPr lang="en-US" sz="1467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0" y="1009340"/>
            <a:ext cx="12192000" cy="52517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768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14000"/>
              </a:lnSpc>
            </a:pPr>
            <a:endParaRPr lang="de-DE" sz="1467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624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4" y="2857501"/>
            <a:ext cx="11345332" cy="33909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4715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4" y="2133601"/>
            <a:ext cx="11345332" cy="67374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756612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425455" y="2136000"/>
            <a:ext cx="5574547" cy="4127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6196239" y="2136000"/>
            <a:ext cx="5574547" cy="4127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47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870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4" y="2133600"/>
            <a:ext cx="11345332" cy="66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47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422657" y="2865003"/>
            <a:ext cx="5584444" cy="3396099"/>
          </a:xfrm>
          <a:prstGeom prst="rect">
            <a:avLst/>
          </a:prstGeom>
        </p:spPr>
        <p:txBody>
          <a:bodyPr lIns="0" rIns="0"/>
          <a:lstStyle>
            <a:lvl1pPr>
              <a:defRPr lang="de-DE" sz="1867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867"/>
            </a:lvl2pPr>
            <a:lvl3pPr>
              <a:defRPr sz="1867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6197600" y="2865121"/>
            <a:ext cx="5573856" cy="339588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867"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79313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870200"/>
            <a:ext cx="12192000" cy="3987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333">
              <a:latin typeface="Arial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47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422656" y="2870200"/>
            <a:ext cx="5597144" cy="3403600"/>
          </a:xfrm>
          <a:prstGeom prst="rect">
            <a:avLst/>
          </a:prstGeom>
        </p:spPr>
        <p:txBody>
          <a:bodyPr lIns="0" rIns="0"/>
          <a:lstStyle>
            <a:lvl1pPr>
              <a:defRPr lang="de-DE" sz="1867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867"/>
            </a:lvl2pPr>
            <a:lvl3pPr>
              <a:defRPr sz="1867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6197600" y="2857500"/>
            <a:ext cx="5573856" cy="339090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867"/>
            </a:lvl1pPr>
          </a:lstStyle>
          <a:p>
            <a:endParaRPr lang="de-DE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25454" y="2133600"/>
            <a:ext cx="11345332" cy="66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5947467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47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844800"/>
            <a:ext cx="12192000" cy="4013200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5454" y="2133600"/>
            <a:ext cx="11345332" cy="66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0128805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133601"/>
            <a:ext cx="12192000" cy="47243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867"/>
            </a:lvl1pPr>
          </a:lstStyle>
          <a:p>
            <a:endParaRPr lang="de-DE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47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251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190F2-4177-4635-973E-1ED00CF39CBE}" type="datetimeFigureOut">
              <a:rPr lang="de-DE" smtClean="0"/>
              <a:t>28.04.24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1BBC7-95B4-4E98-A0EA-DC16780A0DF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0238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190F2-4177-4635-973E-1ED00CF39CBE}" type="datetimeFigureOut">
              <a:rPr lang="de-DE" smtClean="0"/>
              <a:t>28.04.24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1BBC7-95B4-4E98-A0EA-DC16780A0DF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5589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190F2-4177-4635-973E-1ED00CF39CBE}" type="datetimeFigureOut">
              <a:rPr lang="de-DE" smtClean="0"/>
              <a:t>28.04.24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1BBC7-95B4-4E98-A0EA-DC16780A0DF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6711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190F2-4177-4635-973E-1ED00CF39CBE}" type="datetimeFigureOut">
              <a:rPr lang="de-DE" smtClean="0"/>
              <a:t>28.04.24</a:t>
            </a:fld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1BBC7-95B4-4E98-A0EA-DC16780A0DF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9964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190F2-4177-4635-973E-1ED00CF39CBE}" type="datetimeFigureOut">
              <a:rPr lang="de-DE" smtClean="0"/>
              <a:t>28.04.24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1BBC7-95B4-4E98-A0EA-DC16780A0DF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7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190F2-4177-4635-973E-1ED00CF39CBE}" type="datetimeFigureOut">
              <a:rPr lang="de-DE" smtClean="0"/>
              <a:t>28.04.24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1BBC7-95B4-4E98-A0EA-DC16780A0DF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5120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190F2-4177-4635-973E-1ED00CF39CBE}" type="datetimeFigureOut">
              <a:rPr lang="de-DE" smtClean="0"/>
              <a:t>28.04.24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1BBC7-95B4-4E98-A0EA-DC16780A0DF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777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190F2-4177-4635-973E-1ED00CF39CBE}" type="datetimeFigureOut">
              <a:rPr lang="de-DE" smtClean="0"/>
              <a:t>28.04.24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1BBC7-95B4-4E98-A0EA-DC16780A0DF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0510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B190F2-4177-4635-973E-1ED00CF39CBE}" type="datetimeFigureOut">
              <a:rPr lang="de-DE" smtClean="0"/>
              <a:t>28.04.24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1BBC7-95B4-4E98-A0EA-DC16780A0DF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4165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57882" y="432000"/>
            <a:ext cx="806365" cy="424688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9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67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095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33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fontAlgn="base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fontAlgn="base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fontAlgn="base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fontAlgn="base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004.00433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pPr>
              <a:spcBef>
                <a:spcPts val="3000"/>
              </a:spcBef>
            </a:pPr>
            <a:r>
              <a:rPr lang="en-US" sz="4000" b="1" dirty="0"/>
              <a:t>IDP Project</a:t>
            </a:r>
            <a:br>
              <a:rPr lang="en-US" sz="4000" b="1" dirty="0"/>
            </a:br>
            <a:r>
              <a:rPr lang="en-US" sz="4000" b="1" dirty="0"/>
              <a:t>Slides for 10.05.24</a:t>
            </a:r>
            <a:endParaRPr lang="de-DE" sz="31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997701"/>
            <a:ext cx="9144000" cy="1655762"/>
          </a:xfrm>
        </p:spPr>
        <p:txBody>
          <a:bodyPr/>
          <a:lstStyle/>
          <a:p>
            <a:r>
              <a:rPr lang="en-US" dirty="0"/>
              <a:t>Dominik Hack</a:t>
            </a:r>
          </a:p>
          <a:p>
            <a:r>
              <a:rPr lang="en-US" dirty="0"/>
              <a:t>Supervisor: M.Sc. Paula Villa Fulton</a:t>
            </a:r>
          </a:p>
          <a:p>
            <a:r>
              <a:rPr lang="en-US" dirty="0"/>
              <a:t>Chair of Human Movement Science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171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833FFF-CFE2-7662-0FB3-1A0A8577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C238CF-924D-C830-1CEA-A0E52F3BD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residual and rot[x] columns in the dataset?</a:t>
            </a:r>
          </a:p>
          <a:p>
            <a:r>
              <a:rPr lang="en-US" dirty="0"/>
              <a:t>How to continue with the EgoExo4D-Data?</a:t>
            </a:r>
          </a:p>
          <a:p>
            <a:pPr lvl="1"/>
            <a:r>
              <a:rPr lang="en-US" dirty="0"/>
              <a:t>IMU Sensors are on the Head. Is this even useful?</a:t>
            </a:r>
          </a:p>
          <a:p>
            <a:pPr lvl="1"/>
            <a:r>
              <a:rPr lang="en-US" dirty="0"/>
              <a:t>Do I even need the dataset?</a:t>
            </a:r>
          </a:p>
          <a:p>
            <a:r>
              <a:rPr lang="en-US" dirty="0"/>
              <a:t>When and how do I get access to more patient data so I can evaluate the performance and tune the models?</a:t>
            </a:r>
          </a:p>
          <a:p>
            <a:r>
              <a:rPr lang="en-US" dirty="0"/>
              <a:t>Do I need to add more to my research question?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281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296967-1802-BE0D-BA24-7A3592359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schedule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D062A1-C011-F29E-6167-4335839AD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Uni and work are more time consuming than expected now -&gt; Unfortunately I will need to postpone the original schedule</a:t>
            </a:r>
          </a:p>
          <a:p>
            <a:r>
              <a:rPr lang="en-US" dirty="0"/>
              <a:t>10.5 - 21.5:</a:t>
            </a:r>
          </a:p>
          <a:p>
            <a:pPr lvl="1"/>
            <a:r>
              <a:rPr lang="en-US" dirty="0"/>
              <a:t>Finish Implementation of AR</a:t>
            </a:r>
          </a:p>
          <a:p>
            <a:pPr lvl="1"/>
            <a:r>
              <a:rPr lang="en-US" dirty="0"/>
              <a:t>Test models on patient data with AOL and Non-AOL</a:t>
            </a:r>
          </a:p>
          <a:p>
            <a:pPr lvl="1"/>
            <a:r>
              <a:rPr lang="en-US" dirty="0"/>
              <a:t>Comparing the models</a:t>
            </a:r>
          </a:p>
          <a:p>
            <a:pPr lvl="1"/>
            <a:r>
              <a:rPr lang="en-US" dirty="0"/>
              <a:t>More literature research</a:t>
            </a:r>
          </a:p>
          <a:p>
            <a:r>
              <a:rPr lang="en-US" dirty="0"/>
              <a:t>22.5 - ???: </a:t>
            </a:r>
          </a:p>
          <a:p>
            <a:pPr lvl="1"/>
            <a:r>
              <a:rPr lang="en-US" dirty="0"/>
              <a:t>Tuning the models</a:t>
            </a:r>
          </a:p>
          <a:p>
            <a:pPr lvl="1"/>
            <a:r>
              <a:rPr lang="en-US" dirty="0"/>
              <a:t>Add additional topic to the research question</a:t>
            </a:r>
          </a:p>
          <a:p>
            <a:pPr lvl="1"/>
            <a:r>
              <a:rPr lang="en-US" dirty="0"/>
              <a:t>Analyze the results</a:t>
            </a:r>
          </a:p>
          <a:p>
            <a:pPr lvl="1"/>
            <a:r>
              <a:rPr lang="en-US" dirty="0"/>
              <a:t>Start with the thesis writing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60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0F2EE-3CF8-200A-7B54-60F2BC709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641A6A-C5F4-D5BE-9593-3643771D0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“How can machine learning algorithms utilizing IMU data be optimized to accurately differentiate between activities-of-daily-living (ADL) and non-activities-of-daily-living (Non-ADL)?”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924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A9E7C4-0A72-D9D0-A624-7A6C2953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Anomaly Detection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B2E463-553C-808E-E2DB-88147997F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Our normal expected data are ADL</a:t>
            </a:r>
          </a:p>
          <a:p>
            <a:r>
              <a:rPr lang="en-US" dirty="0"/>
              <a:t>Rare exceptions like driving are Non-ADL</a:t>
            </a:r>
          </a:p>
          <a:p>
            <a:r>
              <a:rPr lang="en-US" dirty="0"/>
              <a:t>Algorithms to consider based on </a:t>
            </a:r>
            <a:r>
              <a:rPr lang="en-US" dirty="0">
                <a:hlinkClick r:id="rId2"/>
              </a:rPr>
              <a:t>https://arxiv.org/abs/2004.00433</a:t>
            </a:r>
            <a:endParaRPr lang="en-US" dirty="0"/>
          </a:p>
          <a:p>
            <a:pPr lvl="1"/>
            <a:r>
              <a:rPr lang="en-US" dirty="0"/>
              <a:t>Statistical approach:</a:t>
            </a:r>
          </a:p>
          <a:p>
            <a:pPr lvl="2"/>
            <a:r>
              <a:rPr lang="en-US" dirty="0"/>
              <a:t>AR-Model</a:t>
            </a:r>
          </a:p>
          <a:p>
            <a:pPr lvl="1"/>
            <a:r>
              <a:rPr lang="en-US" dirty="0"/>
              <a:t>Machine learning approaches:</a:t>
            </a:r>
          </a:p>
          <a:p>
            <a:pPr lvl="2"/>
            <a:r>
              <a:rPr lang="en-US" dirty="0"/>
              <a:t>Semi-Supervised:</a:t>
            </a:r>
          </a:p>
          <a:p>
            <a:pPr lvl="3"/>
            <a:r>
              <a:rPr lang="en-US" dirty="0"/>
              <a:t>One-Class Support Vector Machine</a:t>
            </a:r>
          </a:p>
          <a:p>
            <a:pPr lvl="2"/>
            <a:r>
              <a:rPr lang="en-US" dirty="0"/>
              <a:t>Unsupervised</a:t>
            </a:r>
          </a:p>
          <a:p>
            <a:pPr lvl="3"/>
            <a:r>
              <a:rPr lang="en-US" dirty="0"/>
              <a:t>Isolation Forest</a:t>
            </a:r>
          </a:p>
          <a:p>
            <a:pPr lvl="3"/>
            <a:r>
              <a:rPr lang="en-US" dirty="0"/>
              <a:t>Clustering</a:t>
            </a:r>
          </a:p>
          <a:p>
            <a:pPr lvl="1"/>
            <a:r>
              <a:rPr lang="en-US" dirty="0"/>
              <a:t>Deep learning approach:</a:t>
            </a:r>
          </a:p>
          <a:p>
            <a:pPr lvl="2"/>
            <a:r>
              <a:rPr lang="en-US" dirty="0"/>
              <a:t>Auto-Encoder</a:t>
            </a:r>
          </a:p>
        </p:txBody>
      </p:sp>
    </p:spTree>
    <p:extLst>
      <p:ext uri="{BB962C8B-B14F-4D97-AF65-F5344CB8AC3E}">
        <p14:creationId xmlns:p14="http://schemas.microsoft.com/office/powerpoint/2010/main" val="3098585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D256EF-4646-7AF0-E456-895A96643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27FEA8-ACFD-AA78-D0DA-0FF879C19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K-means:</a:t>
            </a:r>
          </a:p>
          <a:p>
            <a:pPr lvl="1"/>
            <a:r>
              <a:rPr lang="en-US" dirty="0"/>
              <a:t>Defining a desired number of distinct and non-overlapping clusters k</a:t>
            </a:r>
          </a:p>
          <a:p>
            <a:pPr lvl="1"/>
            <a:r>
              <a:rPr lang="en-US" dirty="0"/>
              <a:t>K-Means algorithm is executed on dataset until it converges, resulting in k centroids</a:t>
            </a:r>
          </a:p>
          <a:p>
            <a:r>
              <a:rPr lang="en-US" dirty="0"/>
              <a:t>DBSCAN:</a:t>
            </a:r>
          </a:p>
          <a:p>
            <a:pPr lvl="1"/>
            <a:r>
              <a:rPr lang="en-US" dirty="0"/>
              <a:t>Also analyses the density in the data</a:t>
            </a:r>
          </a:p>
          <a:p>
            <a:pPr lvl="1"/>
            <a:r>
              <a:rPr lang="en-US" dirty="0"/>
              <a:t>Marks dense regions as clusters and points in low-density areas as outliers</a:t>
            </a:r>
          </a:p>
          <a:p>
            <a:pPr lvl="1"/>
            <a:r>
              <a:rPr lang="en-US" dirty="0"/>
              <a:t>Better suited for non-spherical clusters</a:t>
            </a:r>
          </a:p>
        </p:txBody>
      </p:sp>
    </p:spTree>
    <p:extLst>
      <p:ext uri="{BB962C8B-B14F-4D97-AF65-F5344CB8AC3E}">
        <p14:creationId xmlns:p14="http://schemas.microsoft.com/office/powerpoint/2010/main" val="2622652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97E8D9-7D9A-CE3A-917D-2F7DC08E3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458" y="365125"/>
            <a:ext cx="11239018" cy="1325563"/>
          </a:xfrm>
        </p:spPr>
        <p:txBody>
          <a:bodyPr/>
          <a:lstStyle/>
          <a:p>
            <a:r>
              <a:rPr lang="en-US" dirty="0"/>
              <a:t>Clustering – Results of Example Implementations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9450AED-641B-EFB0-5FE2-116E35FD6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256" y="1355796"/>
            <a:ext cx="4635499" cy="27813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AACA6D7-F166-C6F7-41F6-FF63ECE83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744" y="4059381"/>
            <a:ext cx="4635500" cy="27813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2F9C3C1-B5B6-03D8-C976-7FA795614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188" y="1355796"/>
            <a:ext cx="4635499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887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DBC37F-7AEA-7625-876E-A00E47A99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Isolation Forest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7ED4AFCC-14ED-EA83-7E41-D80ABC23B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4473" y="2802876"/>
            <a:ext cx="7620000" cy="3810000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D4CEBB2-3357-B2BE-43D6-AF483D509DD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Builds an ensemble of Isolation Trees (binary trees isolating data points)</a:t>
            </a:r>
          </a:p>
          <a:p>
            <a:pPr lvl="1"/>
            <a:r>
              <a:rPr lang="en-US" dirty="0"/>
              <a:t>Anomalies are few and different, thus easier to isolate from rest of the data</a:t>
            </a:r>
          </a:p>
        </p:txBody>
      </p:sp>
    </p:spTree>
    <p:extLst>
      <p:ext uri="{BB962C8B-B14F-4D97-AF65-F5344CB8AC3E}">
        <p14:creationId xmlns:p14="http://schemas.microsoft.com/office/powerpoint/2010/main" val="2773483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22C9CE-2DCC-351B-D4F3-E0D1DFF3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One-Class Support Vector Machine 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174BE4-D556-A18D-4F9F-6F7E1900C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Training set consists of only normal data</a:t>
            </a:r>
          </a:p>
          <a:p>
            <a:r>
              <a:rPr lang="en-US"/>
              <a:t>Test data is then either normal or anomaly data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1EF0B7C-1261-72E4-8F88-23CAEEBA2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964" y="2867891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22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4660A6-6613-99F9-CB90-4DDBB811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Auto-Encoder</a:t>
            </a:r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80BA202-E9D4-1218-5753-7C298F2E08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819" y="3429000"/>
            <a:ext cx="5654963" cy="339297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2019FD-6111-189D-57A1-D2B3C83ACAFA}"/>
              </a:ext>
            </a:extLst>
          </p:cNvPr>
          <p:cNvSpPr txBox="1">
            <a:spLocks/>
          </p:cNvSpPr>
          <p:nvPr/>
        </p:nvSpPr>
        <p:spPr>
          <a:xfrm>
            <a:off x="838200" y="1401279"/>
            <a:ext cx="10515600" cy="47145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sz="1000" dirty="0"/>
          </a:p>
          <a:p>
            <a:pPr marL="457200" lvl="1" indent="0">
              <a:buNone/>
            </a:pPr>
            <a:endParaRPr lang="en-US" sz="1000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ED1BE150-A8B2-B047-BCC8-F572C849AF1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Reduce the dimensionality of the data and to project it on a lower space</a:t>
            </a:r>
          </a:p>
          <a:p>
            <a:r>
              <a:rPr lang="en-US" sz="2800" dirty="0"/>
              <a:t>Normal and abnormal data are significantly different on this space</a:t>
            </a:r>
          </a:p>
          <a:p>
            <a:r>
              <a:rPr lang="en-US" dirty="0"/>
              <a:t>P</a:t>
            </a:r>
            <a:r>
              <a:rPr lang="en-US" sz="2800" dirty="0"/>
              <a:t>rojecting back to the original space will show significant differences in some data points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353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AC3321-AD2D-B97B-39AC-CD44B93C1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Autoregressive-Model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0D14C1-B43F-797E-0810-FBC186CC2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Models current value of time series as a function of its previous values</a:t>
            </a:r>
          </a:p>
          <a:p>
            <a:r>
              <a:rPr lang="en-US" dirty="0"/>
              <a:t>Statistical approaches should perform better for point anomalies</a:t>
            </a:r>
          </a:p>
          <a:p>
            <a:r>
              <a:rPr lang="en-US" dirty="0"/>
              <a:t>Non-AOL are contextual anomalies -&gt; machine learning models should perform better</a:t>
            </a:r>
          </a:p>
          <a:p>
            <a:r>
              <a:rPr lang="en-US" dirty="0"/>
              <a:t>Example Implementation will follow next meeting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757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94C99F27-547F-408F-8FEB-51CB360826D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426</Words>
  <Application>Microsoft Macintosh PowerPoint</Application>
  <PresentationFormat>Breitbild</PresentationFormat>
  <Paragraphs>63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Symbol</vt:lpstr>
      <vt:lpstr>Office Theme</vt:lpstr>
      <vt:lpstr>Inhalt</vt:lpstr>
      <vt:lpstr>IDP Project Slides for 10.05.24</vt:lpstr>
      <vt:lpstr>Research Question</vt:lpstr>
      <vt:lpstr>Anomaly Detection</vt:lpstr>
      <vt:lpstr>Clustering</vt:lpstr>
      <vt:lpstr>Clustering – Results of Example Implementations</vt:lpstr>
      <vt:lpstr>Isolation Forest</vt:lpstr>
      <vt:lpstr>One-Class Support Vector Machine </vt:lpstr>
      <vt:lpstr>Auto-Encoder</vt:lpstr>
      <vt:lpstr>Autoregressive-Model</vt:lpstr>
      <vt:lpstr>Questions</vt:lpstr>
      <vt:lpstr>Detailed schedule</vt:lpstr>
    </vt:vector>
  </TitlesOfParts>
  <Manager/>
  <Company>Leibniz-Rechenzentrum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ge93coh</dc:creator>
  <cp:keywords/>
  <dc:description/>
  <cp:lastModifiedBy>ge32xuf</cp:lastModifiedBy>
  <cp:revision>571</cp:revision>
  <dcterms:created xsi:type="dcterms:W3CDTF">2023-07-28T07:12:10Z</dcterms:created>
  <dcterms:modified xsi:type="dcterms:W3CDTF">2024-05-10T06:47:36Z</dcterms:modified>
  <cp:category/>
</cp:coreProperties>
</file>